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8"/>
  </p:notesMasterIdLst>
  <p:sldIdLst>
    <p:sldId id="257" r:id="rId2"/>
    <p:sldId id="258" r:id="rId3"/>
    <p:sldId id="276" r:id="rId4"/>
    <p:sldId id="273" r:id="rId5"/>
    <p:sldId id="275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CC"/>
    <a:srgbClr val="FFFF99"/>
    <a:srgbClr val="99FF99"/>
    <a:srgbClr val="66FF33"/>
    <a:srgbClr val="FFCC00"/>
    <a:srgbClr val="00FFFF"/>
    <a:srgbClr val="FFFFCC"/>
    <a:srgbClr val="99CC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576" y="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ACBD8-3355-45EB-AF83-C40E8D21228E}" type="datetimeFigureOut">
              <a:rPr lang="en-US" smtClean="0"/>
              <a:t>4/13/18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70805-1EF9-4B0D-B7A9-341DA838C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97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8CD19-FABA-415C-AC04-B4BFF0BAA4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7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54621-2D04-491A-B805-8198A1AD2D0C}" type="datetimeFigureOut">
              <a:rPr lang="en-US" smtClean="0"/>
              <a:t>4/13/18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ADA35-4D11-46DB-8290-C03C2A565D83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54621-2D04-491A-B805-8198A1AD2D0C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ADA35-4D11-46DB-8290-C03C2A565D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54621-2D04-491A-B805-8198A1AD2D0C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ADA35-4D11-46DB-8290-C03C2A565D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54621-2D04-491A-B805-8198A1AD2D0C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ADA35-4D11-46DB-8290-C03C2A565D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54621-2D04-491A-B805-8198A1AD2D0C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ADA35-4D11-46DB-8290-C03C2A565D8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54621-2D04-491A-B805-8198A1AD2D0C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ADA35-4D11-46DB-8290-C03C2A565D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54621-2D04-491A-B805-8198A1AD2D0C}" type="datetimeFigureOut">
              <a:rPr lang="en-US" smtClean="0"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ADA35-4D11-46DB-8290-C03C2A565D8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54621-2D04-491A-B805-8198A1AD2D0C}" type="datetimeFigureOut">
              <a:rPr lang="en-US" smtClean="0"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ADA35-4D11-46DB-8290-C03C2A565D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54621-2D04-491A-B805-8198A1AD2D0C}" type="datetimeFigureOut">
              <a:rPr lang="en-US" smtClean="0"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ADA35-4D11-46DB-8290-C03C2A565D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54621-2D04-491A-B805-8198A1AD2D0C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ADA35-4D11-46DB-8290-C03C2A565D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D554621-2D04-491A-B805-8198A1AD2D0C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7CADA35-4D11-46DB-8290-C03C2A565D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D554621-2D04-491A-B805-8198A1AD2D0C}" type="datetimeFigureOut">
              <a:rPr lang="en-US" smtClean="0"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7CADA35-4D11-46DB-8290-C03C2A565D8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3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hyperlink" Target="https://www.google.com/url?sa=i&amp;rct=j&amp;q=&amp;esrc=s&amp;source=images&amp;cd=&amp;cad=rja&amp;uact=8&amp;ved=0ahUKEwi69YmB-JjZAhVEi1kKHSMBCmUQjRwIBw&amp;url=http://becomeorthodox.org/on-modern-wedding-receptions-among-orthodox-christians/&amp;psig=AOvVaw1CfY8YvXEu5A2PIT_bvjVG&amp;ust=1518269216810824" TargetMode="External"/><Relationship Id="rId5" Type="http://schemas.openxmlformats.org/officeDocument/2006/relationships/image" Target="../media/image7.jpeg"/><Relationship Id="rId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1170287"/>
            <a:ext cx="8534400" cy="20301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solidFill>
                  <a:srgbClr val="00B0F0"/>
                </a:solidFill>
                <a:latin typeface="+mn-lt"/>
              </a:rPr>
              <a:t>SUS </a:t>
            </a:r>
            <a:r>
              <a:rPr lang="en-US" sz="7200" b="1" dirty="0" smtClean="0">
                <a:solidFill>
                  <a:srgbClr val="00B0F0"/>
                </a:solidFill>
                <a:latin typeface="+mn-lt"/>
              </a:rPr>
              <a:t>COPTIC Diocese </a:t>
            </a:r>
            <a:r>
              <a:rPr lang="en-US" sz="5400" b="1" dirty="0">
                <a:solidFill>
                  <a:srgbClr val="00B0F0"/>
                </a:solidFill>
                <a:latin typeface="+mn-lt"/>
              </a:rPr>
              <a:t/>
            </a:r>
            <a:br>
              <a:rPr lang="en-US" sz="5400" b="1" dirty="0">
                <a:solidFill>
                  <a:srgbClr val="00B0F0"/>
                </a:solidFill>
                <a:latin typeface="+mn-lt"/>
              </a:rPr>
            </a:br>
            <a:r>
              <a:rPr lang="en-US" sz="5400" b="1" dirty="0">
                <a:solidFill>
                  <a:srgbClr val="00B0F0"/>
                </a:solidFill>
                <a:latin typeface="+mn-lt"/>
              </a:rPr>
              <a:t>Weekly Newsletter</a:t>
            </a:r>
            <a:endParaRPr lang="en-US" sz="60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62000" y="3352800"/>
            <a:ext cx="8077200" cy="9144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FFC000"/>
                </a:solidFill>
              </a:rPr>
              <a:t>newsletter@suscopts.org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026" name="Picture 2" descr="coptic_cross_6[1]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69" b="89282" l="0" r="96694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13" b="14285"/>
          <a:stretch>
            <a:fillRect/>
          </a:stretch>
        </p:blipFill>
        <p:spPr bwMode="auto">
          <a:xfrm>
            <a:off x="3505200" y="4267200"/>
            <a:ext cx="1981200" cy="199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3DED1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5791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BOLD Evangelism Conference</a:t>
            </a:r>
          </a:p>
          <a:p>
            <a:r>
              <a:rPr lang="is-IS" dirty="0"/>
              <a:t>Jul 13-15, 2018</a:t>
            </a:r>
          </a:p>
          <a:p>
            <a:r>
              <a:rPr lang="en-US" dirty="0"/>
              <a:t>more info coming soon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5858470"/>
            <a:ext cx="5169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95800" y="5562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dirty="0"/>
              <a:t>FL Hymns Camp</a:t>
            </a:r>
          </a:p>
          <a:p>
            <a:pPr algn="r"/>
            <a:r>
              <a:rPr lang="hr-HR" dirty="0"/>
              <a:t>Boys: Jun 3-6, 2018</a:t>
            </a:r>
          </a:p>
          <a:p>
            <a:pPr algn="r"/>
            <a:r>
              <a:rPr lang="hr-HR" dirty="0"/>
              <a:t>Girls: Jun 11-14, </a:t>
            </a:r>
            <a:r>
              <a:rPr lang="hr-HR" dirty="0" smtClean="0"/>
              <a:t>2018</a:t>
            </a:r>
          </a:p>
          <a:p>
            <a:pPr algn="r"/>
            <a:r>
              <a:rPr lang="en-US" b="1" dirty="0"/>
              <a:t>http://</a:t>
            </a:r>
            <a:r>
              <a:rPr lang="en-US" b="1" dirty="0" err="1"/>
              <a:t>flhymnscamp.eventzilla.net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13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9" y="144781"/>
            <a:ext cx="3698631" cy="4808219"/>
          </a:xfrm>
          <a:prstGeom prst="rect">
            <a:avLst/>
          </a:prstGeom>
          <a:noFill/>
          <a:ln w="38100" cmpd="sng">
            <a:solidFill>
              <a:srgbClr val="FFFF99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323195"/>
            <a:ext cx="5181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Copperplate Gothic Light" panose="020E0507020206020404" pitchFamily="34" charset="0"/>
              </a:rPr>
              <a:t>Learn How To Build </a:t>
            </a:r>
          </a:p>
          <a:p>
            <a:pPr algn="ctr"/>
            <a:r>
              <a:rPr lang="en-US" sz="2800" b="1" dirty="0" smtClean="0">
                <a:latin typeface="Copperplate Gothic Light" panose="020E0507020206020404" pitchFamily="34" charset="0"/>
              </a:rPr>
              <a:t>A Coherent Team</a:t>
            </a:r>
          </a:p>
          <a:p>
            <a:pPr algn="ctr"/>
            <a:r>
              <a:rPr lang="en-US" sz="2800" b="1" dirty="0" smtClean="0">
                <a:latin typeface="Copperplate Gothic Light" panose="020E0507020206020404" pitchFamily="34" charset="0"/>
              </a:rPr>
              <a:t> </a:t>
            </a:r>
          </a:p>
          <a:p>
            <a:pPr algn="ctr"/>
            <a:r>
              <a:rPr lang="en-US" sz="2800" b="1" dirty="0" smtClean="0">
                <a:latin typeface="Copperplate Gothic Light" panose="020E0507020206020404" pitchFamily="34" charset="0"/>
              </a:rPr>
              <a:t>Recognize The 5 Dysfunctions That Destroy An Organization </a:t>
            </a:r>
          </a:p>
          <a:p>
            <a:pPr algn="ctr"/>
            <a:endParaRPr lang="en-US" sz="2800" b="1" dirty="0" smtClean="0">
              <a:latin typeface="Copperplate Gothic Light" panose="020E0507020206020404" pitchFamily="34" charset="0"/>
            </a:endParaRPr>
          </a:p>
          <a:p>
            <a:pPr algn="ctr"/>
            <a:r>
              <a:rPr lang="en-US" sz="2800" b="1" dirty="0" smtClean="0">
                <a:latin typeface="Copperplate Gothic Light" panose="020E0507020206020404" pitchFamily="34" charset="0"/>
              </a:rPr>
              <a:t>Learn And Develop Personal Leadership </a:t>
            </a:r>
          </a:p>
          <a:p>
            <a:pPr algn="ctr"/>
            <a:r>
              <a:rPr lang="en-US" sz="2800" b="1" dirty="0" smtClean="0">
                <a:latin typeface="Copperplate Gothic Light" panose="020E0507020206020404" pitchFamily="34" charset="0"/>
              </a:rPr>
              <a:t>And Communication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6120825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https://</a:t>
            </a:r>
            <a:r>
              <a:rPr lang="en-US" sz="3200" b="1" dirty="0" smtClean="0"/>
              <a:t>www.theleadprogram.org/lead-beyond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080337"/>
            <a:ext cx="88796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FF00"/>
                </a:solidFill>
              </a:rPr>
              <a:t>L</a:t>
            </a:r>
            <a:r>
              <a:rPr lang="en-US" sz="3000" b="1" dirty="0" smtClean="0">
                <a:solidFill>
                  <a:srgbClr val="FFFF00"/>
                </a:solidFill>
                <a:latin typeface="Copperplate Gothic Light" panose="020E0507020206020404" pitchFamily="34" charset="0"/>
              </a:rPr>
              <a:t>EAD Beyond Conference June 8-10, 2018</a:t>
            </a:r>
          </a:p>
          <a:p>
            <a:pPr algn="ctr"/>
            <a:r>
              <a:rPr lang="en-US" sz="3000" b="1" u="sng" dirty="0" smtClean="0">
                <a:solidFill>
                  <a:srgbClr val="FFFF00"/>
                </a:solidFill>
                <a:latin typeface="Copperplate Gothic Light" panose="020E0507020206020404" pitchFamily="34" charset="0"/>
              </a:rPr>
              <a:t>Registration Deadline April 30, 2018</a:t>
            </a:r>
            <a:endParaRPr lang="en-US" sz="3000" b="1" u="sng" dirty="0">
              <a:solidFill>
                <a:srgbClr val="FFFF00"/>
              </a:solidFill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33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mp.suscopts.org/portal/wp-content/uploads/2014/07/cropped-nebul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732"/>
          <a:stretch/>
        </p:blipFill>
        <p:spPr bwMode="auto">
          <a:xfrm>
            <a:off x="152400" y="457200"/>
            <a:ext cx="208645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685800"/>
            <a:ext cx="8229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99"/>
                </a:solidFill>
              </a:rPr>
              <a:t>        Family </a:t>
            </a:r>
            <a:r>
              <a:rPr lang="en-US" sz="6600" b="1" dirty="0" smtClean="0">
                <a:solidFill>
                  <a:srgbClr val="FFFF99"/>
                </a:solidFill>
              </a:rPr>
              <a:t>Ministry </a:t>
            </a:r>
            <a:r>
              <a:rPr lang="en-US" sz="6600" b="1" dirty="0" smtClean="0">
                <a:solidFill>
                  <a:srgbClr val="FFFF99"/>
                </a:solidFill>
              </a:rPr>
              <a:t>    			  Program</a:t>
            </a:r>
            <a:endParaRPr lang="en-US" sz="6600" b="1" dirty="0" smtClean="0">
              <a:solidFill>
                <a:srgbClr val="FFFF99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FFFF99"/>
                </a:solidFill>
              </a:rPr>
              <a:t>FMP Counseling Education</a:t>
            </a:r>
          </a:p>
          <a:p>
            <a:pPr algn="ctr"/>
            <a:r>
              <a:rPr lang="en-US" sz="4800" b="1" dirty="0" smtClean="0">
                <a:solidFill>
                  <a:srgbClr val="FFFF99"/>
                </a:solidFill>
              </a:rPr>
              <a:t>To Train Lay Christian Helpers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5715000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</a:rPr>
              <a:t>Summer </a:t>
            </a:r>
            <a:r>
              <a:rPr lang="en-US" sz="4400" b="1" dirty="0">
                <a:solidFill>
                  <a:schemeClr val="tx2"/>
                </a:solidFill>
              </a:rPr>
              <a:t>Registration </a:t>
            </a:r>
            <a:r>
              <a:rPr lang="en-US" sz="4400" b="1" dirty="0" smtClean="0">
                <a:solidFill>
                  <a:schemeClr val="tx2"/>
                </a:solidFill>
              </a:rPr>
              <a:t>~ May </a:t>
            </a:r>
            <a:r>
              <a:rPr lang="en-US" sz="4400" b="1" dirty="0">
                <a:solidFill>
                  <a:schemeClr val="tx2"/>
                </a:solidFill>
              </a:rPr>
              <a:t>1, </a:t>
            </a:r>
            <a:r>
              <a:rPr lang="en-US" sz="4400" b="1" dirty="0" smtClean="0">
                <a:solidFill>
                  <a:schemeClr val="tx2"/>
                </a:solidFill>
              </a:rPr>
              <a:t>2018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48006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</a:rPr>
              <a:t>http://fmp.suscopts.org/</a:t>
            </a:r>
          </a:p>
        </p:txBody>
      </p:sp>
    </p:spTree>
    <p:extLst>
      <p:ext uri="{BB962C8B-B14F-4D97-AF65-F5344CB8AC3E}">
        <p14:creationId xmlns:p14="http://schemas.microsoft.com/office/powerpoint/2010/main" val="278474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471845"/>
            <a:ext cx="8839200" cy="176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80937" rIns="91440" bIns="80937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&amp;quot"/>
              </a:rPr>
              <a:t>5th Annual Extreme Family Makeover Convention!</a:t>
            </a:r>
            <a:endParaRPr kumimoji="0" lang="en-US" altLang="en-US" sz="2800" b="0" i="0" u="sng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&amp;quo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effectLst/>
                <a:latin typeface="&amp;quot"/>
              </a:rPr>
              <a:t>The most rewarding home improvement project we'll ever undertake is </a:t>
            </a: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effectLst/>
                <a:latin typeface="&amp;quot"/>
              </a:rPr>
              <a:t>renovating the spirituality</a:t>
            </a:r>
            <a:r>
              <a:rPr kumimoji="0" lang="en-US" altLang="en-US" sz="2400" b="1" i="1" u="none" strike="noStrike" cap="none" normalizeH="0" dirty="0" smtClean="0">
                <a:ln>
                  <a:noFill/>
                </a:ln>
                <a:effectLst/>
                <a:latin typeface="&amp;quot"/>
              </a:rPr>
              <a:t> </a:t>
            </a: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effectLst/>
                <a:latin typeface="&amp;quot"/>
              </a:rPr>
              <a:t>of our families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effectLst/>
                <a:latin typeface="&amp;quot"/>
              </a:rPr>
              <a:t>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 smtClean="0">
                <a:latin typeface="&amp;quot"/>
              </a:rPr>
              <a:t>May 4 – 6, 2018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4" name="Picture 2" descr="apple-touch-icon-180x180-precomposed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7" y="2235738"/>
            <a:ext cx="2945860" cy="29458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7590" y="2819400"/>
            <a:ext cx="59202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FFCC00"/>
                </a:solidFill>
                <a:latin typeface="Adobe Heiti Std R" pitchFamily="34" charset="-128"/>
                <a:ea typeface="Adobe Heiti Std R" pitchFamily="34" charset="-128"/>
              </a:rPr>
              <a:t>Speakers</a:t>
            </a:r>
          </a:p>
          <a:p>
            <a:pPr algn="ctr"/>
            <a:r>
              <a:rPr lang="en-US" sz="3600" b="1" dirty="0" smtClean="0">
                <a:solidFill>
                  <a:srgbClr val="FFCC00"/>
                </a:solidFill>
                <a:latin typeface="Adobe Heiti Std R" pitchFamily="34" charset="-128"/>
                <a:ea typeface="Adobe Heiti Std R" pitchFamily="34" charset="-128"/>
              </a:rPr>
              <a:t>HE Metropolitan Antonius</a:t>
            </a:r>
          </a:p>
          <a:p>
            <a:pPr algn="ctr"/>
            <a:r>
              <a:rPr lang="en-US" sz="3600" b="1" dirty="0" smtClean="0">
                <a:solidFill>
                  <a:srgbClr val="FFCC00"/>
                </a:solidFill>
                <a:latin typeface="Adobe Heiti Std R" pitchFamily="34" charset="-128"/>
                <a:ea typeface="Adobe Heiti Std R" pitchFamily="34" charset="-128"/>
              </a:rPr>
              <a:t>HG Bishop Youssef</a:t>
            </a:r>
            <a:endParaRPr lang="en-US" sz="3600" b="1" dirty="0">
              <a:solidFill>
                <a:srgbClr val="FFCC0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555159"/>
            <a:ext cx="8526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https</a:t>
            </a:r>
            <a:r>
              <a:rPr lang="en-US" sz="4800" b="1" dirty="0"/>
              <a:t>://copticefm.suscopts.org/</a:t>
            </a:r>
          </a:p>
        </p:txBody>
      </p:sp>
    </p:spTree>
    <p:extLst>
      <p:ext uri="{BB962C8B-B14F-4D97-AF65-F5344CB8AC3E}">
        <p14:creationId xmlns:p14="http://schemas.microsoft.com/office/powerpoint/2010/main" val="186249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opticliterature.files.wordpress.com/2013/12/coptic-wedding-crow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59" y="451509"/>
            <a:ext cx="2200041" cy="155822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 Placeholder 6"/>
          <p:cNvSpPr txBox="1">
            <a:spLocks/>
          </p:cNvSpPr>
          <p:nvPr/>
        </p:nvSpPr>
        <p:spPr>
          <a:xfrm>
            <a:off x="142641" y="1019998"/>
            <a:ext cx="8839200" cy="5304602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0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en-US" sz="7600" b="1" u="sng" dirty="0" smtClean="0">
                <a:solidFill>
                  <a:srgbClr val="FFCC66"/>
                </a:solidFill>
              </a:rPr>
              <a:t>2018-2019 </a:t>
            </a:r>
            <a:r>
              <a:rPr lang="en-US" sz="7600" b="1" u="sng" dirty="0" smtClean="0">
                <a:solidFill>
                  <a:srgbClr val="FFCC66"/>
                </a:solidFill>
              </a:rPr>
              <a:t>PRE-MARITAL RETREATS</a:t>
            </a:r>
          </a:p>
          <a:p>
            <a:r>
              <a:rPr lang="en-US" sz="9300" b="1" dirty="0">
                <a:solidFill>
                  <a:srgbClr val="FFFF99"/>
                </a:solidFill>
              </a:rPr>
              <a:t>Georgia: May 18-20, </a:t>
            </a:r>
            <a:r>
              <a:rPr lang="en-US" sz="9300" b="1" dirty="0" smtClean="0">
                <a:solidFill>
                  <a:srgbClr val="FFFF99"/>
                </a:solidFill>
              </a:rPr>
              <a:t>2018</a:t>
            </a:r>
          </a:p>
          <a:p>
            <a:pPr lvl="1"/>
            <a:r>
              <a:rPr lang="en-US" sz="6700" b="1" dirty="0" smtClean="0">
                <a:solidFill>
                  <a:srgbClr val="FFFF99"/>
                </a:solidFill>
              </a:rPr>
              <a:t>Register by May 4, 2018</a:t>
            </a:r>
          </a:p>
          <a:p>
            <a:endParaRPr lang="en-US" sz="5900" b="1" dirty="0" smtClean="0">
              <a:solidFill>
                <a:srgbClr val="FFFF99"/>
              </a:solidFill>
            </a:endParaRPr>
          </a:p>
          <a:p>
            <a:r>
              <a:rPr lang="en-US" sz="5900" b="1" dirty="0" smtClean="0">
                <a:solidFill>
                  <a:srgbClr val="FFFF99"/>
                </a:solidFill>
              </a:rPr>
              <a:t>Texas</a:t>
            </a:r>
            <a:r>
              <a:rPr lang="en-US" sz="5900" b="1" dirty="0">
                <a:solidFill>
                  <a:srgbClr val="FFFF99"/>
                </a:solidFill>
              </a:rPr>
              <a:t>: November 9-11, </a:t>
            </a:r>
            <a:r>
              <a:rPr lang="en-US" sz="5900" b="1" dirty="0" smtClean="0">
                <a:solidFill>
                  <a:srgbClr val="FFFF99"/>
                </a:solidFill>
              </a:rPr>
              <a:t>2018</a:t>
            </a:r>
            <a:endParaRPr lang="en-US" sz="5900" b="1" dirty="0" smtClean="0">
              <a:solidFill>
                <a:srgbClr val="FFFF99"/>
              </a:solidFill>
            </a:endParaRPr>
          </a:p>
          <a:p>
            <a:r>
              <a:rPr lang="en-US" sz="5900" b="1" dirty="0" smtClean="0">
                <a:solidFill>
                  <a:srgbClr val="FFFF99"/>
                </a:solidFill>
              </a:rPr>
              <a:t>Florida</a:t>
            </a:r>
            <a:r>
              <a:rPr lang="en-US" sz="5900" b="1" dirty="0">
                <a:solidFill>
                  <a:srgbClr val="FFFF99"/>
                </a:solidFill>
              </a:rPr>
              <a:t>: January </a:t>
            </a:r>
            <a:r>
              <a:rPr lang="en-US" sz="5900" b="1" dirty="0" smtClean="0">
                <a:solidFill>
                  <a:srgbClr val="FFFF99"/>
                </a:solidFill>
              </a:rPr>
              <a:t>11-13, 2019</a:t>
            </a:r>
            <a:endParaRPr lang="en-US" sz="5900" b="1" dirty="0" smtClean="0">
              <a:solidFill>
                <a:srgbClr val="FFFF99"/>
              </a:solidFill>
            </a:endParaRPr>
          </a:p>
          <a:p>
            <a:r>
              <a:rPr lang="en-US" sz="5900" b="1" dirty="0" smtClean="0">
                <a:solidFill>
                  <a:srgbClr val="FFFF99"/>
                </a:solidFill>
              </a:rPr>
              <a:t>Tennessee</a:t>
            </a:r>
            <a:r>
              <a:rPr lang="en-US" sz="5900" b="1" dirty="0">
                <a:solidFill>
                  <a:srgbClr val="FFFF99"/>
                </a:solidFill>
              </a:rPr>
              <a:t>: </a:t>
            </a:r>
            <a:r>
              <a:rPr lang="en-US" sz="5900" b="1" dirty="0" smtClean="0">
                <a:solidFill>
                  <a:srgbClr val="FFFF99"/>
                </a:solidFill>
              </a:rPr>
              <a:t>2019 TBD </a:t>
            </a:r>
            <a:r>
              <a:rPr lang="en-US" sz="3800" b="1" dirty="0" smtClean="0">
                <a:solidFill>
                  <a:srgbClr val="FFFF99"/>
                </a:solidFill>
              </a:rPr>
              <a:t>[</a:t>
            </a:r>
            <a:r>
              <a:rPr lang="en-US" sz="3800" b="1" dirty="0" smtClean="0">
                <a:solidFill>
                  <a:srgbClr val="FFFF99"/>
                </a:solidFill>
              </a:rPr>
              <a:t>Arabic]</a:t>
            </a:r>
            <a:endParaRPr lang="en-US" sz="5100" b="1" dirty="0" smtClean="0">
              <a:solidFill>
                <a:srgbClr val="FFFF99"/>
              </a:solidFill>
            </a:endParaRPr>
          </a:p>
          <a:p>
            <a:pPr marL="68580" indent="0" algn="ctr">
              <a:buNone/>
            </a:pPr>
            <a:endParaRPr lang="en-US" sz="3300" b="1" dirty="0" smtClean="0">
              <a:solidFill>
                <a:srgbClr val="FFFF00"/>
              </a:solidFill>
            </a:endParaRPr>
          </a:p>
          <a:p>
            <a:pPr marL="68580" indent="0" algn="ctr">
              <a:buNone/>
            </a:pPr>
            <a:endParaRPr lang="en-US" sz="3300" b="1" dirty="0" smtClean="0">
              <a:solidFill>
                <a:srgbClr val="FFFF00"/>
              </a:solidFill>
            </a:endParaRPr>
          </a:p>
          <a:p>
            <a:pPr marL="68580" indent="0" algn="ctr">
              <a:buNone/>
            </a:pPr>
            <a:endParaRPr lang="en-US" sz="51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68580" indent="0" algn="ctr">
              <a:buNone/>
            </a:pPr>
            <a:endParaRPr lang="en-US" sz="51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68580" indent="0" algn="ctr">
              <a:buNone/>
            </a:pPr>
            <a:r>
              <a:rPr lang="en-US" sz="6000" b="1" dirty="0">
                <a:solidFill>
                  <a:srgbClr val="FFCC66"/>
                </a:solidFill>
                <a:latin typeface="Copperplate Gothic Light" panose="020E0507020206020404" pitchFamily="34" charset="0"/>
              </a:rPr>
              <a:t>f</a:t>
            </a:r>
            <a:r>
              <a:rPr lang="en-US" sz="6000" b="1" dirty="0" smtClean="0">
                <a:solidFill>
                  <a:srgbClr val="FFCC66"/>
                </a:solidFill>
                <a:latin typeface="Copperplate Gothic Light" panose="020E0507020206020404" pitchFamily="34" charset="0"/>
              </a:rPr>
              <a:t>or all couples intending to marry within the year</a:t>
            </a:r>
            <a:endParaRPr lang="en-US" sz="7000" b="1" dirty="0" smtClean="0">
              <a:solidFill>
                <a:srgbClr val="FFCC66"/>
              </a:solidFill>
            </a:endParaRPr>
          </a:p>
          <a:p>
            <a:pPr marL="68580" indent="0" algn="ctr">
              <a:buNone/>
            </a:pPr>
            <a:r>
              <a:rPr lang="en-US" sz="8000" b="1" dirty="0" smtClean="0"/>
              <a:t>https://www.suscopts.org/programs/pre-marital/ </a:t>
            </a:r>
          </a:p>
        </p:txBody>
      </p:sp>
      <p:pic>
        <p:nvPicPr>
          <p:cNvPr id="1026" name="Picture 2" descr="Image result for mystery of matrimony coptic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61025"/>
            <a:ext cx="3429000" cy="2106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15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49090" y="1143000"/>
            <a:ext cx="36425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FFFF"/>
                </a:solidFill>
                <a:latin typeface="Papyrus"/>
                <a:cs typeface="Papyrus"/>
              </a:rPr>
              <a:t>OCCM </a:t>
            </a:r>
          </a:p>
          <a:p>
            <a:pPr algn="ctr"/>
            <a:r>
              <a:rPr lang="en-US" sz="3200" dirty="0" smtClean="0">
                <a:solidFill>
                  <a:srgbClr val="00FFFF"/>
                </a:solidFill>
                <a:latin typeface="Papyrus"/>
                <a:cs typeface="Papyrus"/>
              </a:rPr>
              <a:t>Youth Mission Trip</a:t>
            </a:r>
          </a:p>
          <a:p>
            <a:pPr algn="ctr"/>
            <a:r>
              <a:rPr lang="en-US" sz="7200" dirty="0" smtClean="0">
                <a:solidFill>
                  <a:srgbClr val="00FFFF"/>
                </a:solidFill>
                <a:latin typeface="Papyrus"/>
                <a:cs typeface="Papyrus"/>
              </a:rPr>
              <a:t>EGYPT</a:t>
            </a:r>
          </a:p>
          <a:p>
            <a:pPr algn="ctr"/>
            <a:r>
              <a:rPr lang="en-US" sz="3200" dirty="0" smtClean="0">
                <a:solidFill>
                  <a:srgbClr val="00FFFF"/>
                </a:solidFill>
                <a:latin typeface="Papyrus"/>
                <a:cs typeface="Papyrus"/>
              </a:rPr>
              <a:t>July </a:t>
            </a:r>
            <a:r>
              <a:rPr lang="en-US" sz="3200" dirty="0">
                <a:solidFill>
                  <a:srgbClr val="00FFFF"/>
                </a:solidFill>
                <a:latin typeface="Papyrus"/>
                <a:cs typeface="Papyrus"/>
              </a:rPr>
              <a:t>9</a:t>
            </a:r>
            <a:r>
              <a:rPr lang="en-US" sz="3200" dirty="0" smtClean="0">
                <a:solidFill>
                  <a:srgbClr val="00FFFF"/>
                </a:solidFill>
                <a:latin typeface="Papyrus"/>
                <a:cs typeface="Papyrus"/>
              </a:rPr>
              <a:t> </a:t>
            </a:r>
            <a:r>
              <a:rPr lang="en-US" sz="3200" dirty="0" smtClean="0">
                <a:solidFill>
                  <a:srgbClr val="00FFFF"/>
                </a:solidFill>
                <a:latin typeface="Papyrus"/>
                <a:cs typeface="Papyrus"/>
              </a:rPr>
              <a:t>– </a:t>
            </a:r>
            <a:r>
              <a:rPr lang="en-US" sz="3200" dirty="0" smtClean="0">
                <a:solidFill>
                  <a:srgbClr val="00FFFF"/>
                </a:solidFill>
                <a:latin typeface="Papyrus"/>
                <a:cs typeface="Papyrus"/>
              </a:rPr>
              <a:t>25, </a:t>
            </a:r>
            <a:r>
              <a:rPr lang="en-US" sz="3200" dirty="0" smtClean="0">
                <a:solidFill>
                  <a:srgbClr val="00FFFF"/>
                </a:solidFill>
                <a:latin typeface="Papyrus"/>
                <a:cs typeface="Papyrus"/>
              </a:rPr>
              <a:t>20</a:t>
            </a:r>
            <a:r>
              <a:rPr lang="en-US" sz="3200" b="1" dirty="0" smtClean="0">
                <a:solidFill>
                  <a:srgbClr val="00FFFF"/>
                </a:solidFill>
                <a:latin typeface="Papyrus"/>
                <a:cs typeface="Papyrus"/>
              </a:rPr>
              <a:t>18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967" y="5906869"/>
            <a:ext cx="8497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http://</a:t>
            </a:r>
            <a:r>
              <a:rPr lang="en-US" sz="3600" b="1" dirty="0" err="1" smtClean="0"/>
              <a:t>susoccm.wixsite.com</a:t>
            </a:r>
            <a:r>
              <a:rPr lang="en-US" sz="3600" b="1" dirty="0" smtClean="0"/>
              <a:t>/</a:t>
            </a:r>
            <a:r>
              <a:rPr lang="en-US" sz="3600" b="1" dirty="0" err="1" smtClean="0"/>
              <a:t>egyptmission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0691" y="4974848"/>
            <a:ext cx="870636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$</a:t>
            </a:r>
            <a:r>
              <a:rPr lang="en-US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2400 Includes Accommodations &amp; </a:t>
            </a:r>
            <a:r>
              <a:rPr lang="en-US" sz="2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Group Airfare </a:t>
            </a:r>
            <a:r>
              <a:rPr lang="en-US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from </a:t>
            </a:r>
            <a:r>
              <a:rPr lang="en-US" sz="2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MCO</a:t>
            </a:r>
          </a:p>
          <a:p>
            <a:pPr algn="ctr"/>
            <a:r>
              <a:rPr lang="en-US" sz="2600" b="1" dirty="0">
                <a:solidFill>
                  <a:srgbClr val="FFFFCC"/>
                </a:solidFill>
              </a:rPr>
              <a:t>18 Spots Only: Register &amp; Submit Deposit by May 1, </a:t>
            </a:r>
            <a:r>
              <a:rPr lang="en-US" sz="2600" b="1" dirty="0" smtClean="0">
                <a:solidFill>
                  <a:srgbClr val="FFFFCC"/>
                </a:solidFill>
              </a:rPr>
              <a:t>2018</a:t>
            </a:r>
            <a:endParaRPr lang="en-US" sz="2600" b="1" dirty="0">
              <a:solidFill>
                <a:srgbClr val="FFFFCC"/>
              </a:solidFill>
            </a:endParaRPr>
          </a:p>
        </p:txBody>
      </p:sp>
      <p:pic>
        <p:nvPicPr>
          <p:cNvPr id="6" name="Picture 5" descr="unnamed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66" y="561924"/>
            <a:ext cx="4920634" cy="3933876"/>
          </a:xfrm>
          <a:prstGeom prst="rect">
            <a:avLst/>
          </a:prstGeom>
          <a:ln>
            <a:solidFill>
              <a:srgbClr val="00FFFF"/>
            </a:solidFill>
          </a:ln>
        </p:spPr>
      </p:pic>
    </p:spTree>
    <p:extLst>
      <p:ext uri="{BB962C8B-B14F-4D97-AF65-F5344CB8AC3E}">
        <p14:creationId xmlns:p14="http://schemas.microsoft.com/office/powerpoint/2010/main" val="38351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2124</TotalTime>
  <Words>235</Words>
  <Application>Microsoft Macintosh PowerPoint</Application>
  <PresentationFormat>On-screen Show (4:3)</PresentationFormat>
  <Paragraphs>53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Metro</vt:lpstr>
      <vt:lpstr>SUS COPTIC Diocese  Weekly Newsletter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 COPTIC Diocese  Weekly Newsletter</dc:title>
  <dc:creator>Marilyn Ekladios</dc:creator>
  <cp:lastModifiedBy>Marilyn Ekladios</cp:lastModifiedBy>
  <cp:revision>74</cp:revision>
  <dcterms:created xsi:type="dcterms:W3CDTF">2018-02-03T01:27:12Z</dcterms:created>
  <dcterms:modified xsi:type="dcterms:W3CDTF">2018-04-13T17:17:48Z</dcterms:modified>
</cp:coreProperties>
</file>